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5" r:id="rId6"/>
    <p:sldId id="267" r:id="rId7"/>
    <p:sldId id="27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66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979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2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909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269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62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2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00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39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1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69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9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56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53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e4b52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e4b52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69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PREENCHER A GUIA DE TRATAMENTO?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ODONTOLIFE ODONTOLOGIA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EQUIPE DE TREINAMENTOS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568D48-C379-425B-9CAA-9CBD9C8C7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9241"/>
          <a:stretch/>
        </p:blipFill>
        <p:spPr>
          <a:xfrm>
            <a:off x="3298817" y="1557193"/>
            <a:ext cx="3462351" cy="23538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A4ACCA8-23DC-4409-AD3F-A00D33A48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92" r="58035" b="20383"/>
          <a:stretch/>
        </p:blipFill>
        <p:spPr>
          <a:xfrm>
            <a:off x="180975" y="1557193"/>
            <a:ext cx="2657475" cy="2367107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FAZER SE EU FOR GLOSADO?</a:t>
            </a:r>
            <a:endParaRPr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F2DD7E34-B331-4ACF-B819-A5450C4AB889}"/>
              </a:ext>
            </a:extLst>
          </p:cNvPr>
          <p:cNvSpPr/>
          <p:nvPr/>
        </p:nvSpPr>
        <p:spPr>
          <a:xfrm rot="16200000">
            <a:off x="2944395" y="2524606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86DAD40A-9D9D-4CBA-8514-4AD00B0DDAD8}"/>
              </a:ext>
            </a:extLst>
          </p:cNvPr>
          <p:cNvSpPr txBox="1">
            <a:spLocks/>
          </p:cNvSpPr>
          <p:nvPr/>
        </p:nvSpPr>
        <p:spPr>
          <a:xfrm>
            <a:off x="4952495" y="3337330"/>
            <a:ext cx="1535908" cy="990680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DIGITE O NÚMERO DA GUIA GLOSADA AQUI E DÊ UM TAB NO SEU TECLADO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F214B3-6027-4300-BF50-0FFBDC4FEDB3}"/>
              </a:ext>
            </a:extLst>
          </p:cNvPr>
          <p:cNvSpPr/>
          <p:nvPr/>
        </p:nvSpPr>
        <p:spPr>
          <a:xfrm>
            <a:off x="292100" y="2463803"/>
            <a:ext cx="1250950" cy="361948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D3319666-DE81-4E50-B784-21A493B23423}"/>
              </a:ext>
            </a:extLst>
          </p:cNvPr>
          <p:cNvSpPr txBox="1">
            <a:spLocks/>
          </p:cNvSpPr>
          <p:nvPr/>
        </p:nvSpPr>
        <p:spPr>
          <a:xfrm>
            <a:off x="6974454" y="1489561"/>
            <a:ext cx="1998096" cy="2838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APÓS A IDENTIFICAÇÃO DAS GUIAS GLOSADAS É POSSÍVEL REALIZAR O RECURSO DAS GLOSAS. ESSE PROCESSO ESTÁ DISPONÍVEL NO </a:t>
            </a:r>
            <a:r>
              <a:rPr lang="pt-BR" sz="1100" b="1" dirty="0">
                <a:solidFill>
                  <a:srgbClr val="F46524"/>
                </a:solidFill>
              </a:rPr>
              <a:t>MODULO ATENDIMENTO.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AO ACESSAR O MODULO DE ATENDIMENTO, CLIQUE NO MENU </a:t>
            </a:r>
            <a:r>
              <a:rPr lang="pt-BR" sz="1100" b="1" dirty="0">
                <a:solidFill>
                  <a:srgbClr val="F46524"/>
                </a:solidFill>
              </a:rPr>
              <a:t>GUIA</a:t>
            </a:r>
            <a:r>
              <a:rPr lang="pt-BR" sz="1100" dirty="0">
                <a:solidFill>
                  <a:srgbClr val="F46524"/>
                </a:solidFill>
              </a:rPr>
              <a:t>, E EM SEGUIDA NO SUB MENU </a:t>
            </a:r>
            <a:r>
              <a:rPr lang="pt-BR" sz="1100" b="1" dirty="0">
                <a:solidFill>
                  <a:srgbClr val="F46524"/>
                </a:solidFill>
              </a:rPr>
              <a:t>RECURSO DE GLOSA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8E3C1B1-B9BD-4DE0-BB39-1AB86492BE6A}"/>
              </a:ext>
            </a:extLst>
          </p:cNvPr>
          <p:cNvSpPr/>
          <p:nvPr/>
        </p:nvSpPr>
        <p:spPr>
          <a:xfrm>
            <a:off x="4952495" y="2241910"/>
            <a:ext cx="1037148" cy="634993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98BBD9A3-415B-4296-9EAB-619D2393BDFC}"/>
              </a:ext>
            </a:extLst>
          </p:cNvPr>
          <p:cNvSpPr/>
          <p:nvPr/>
        </p:nvSpPr>
        <p:spPr>
          <a:xfrm rot="10800000">
            <a:off x="5108706" y="2984082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7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C6A6B1-761A-4172-94DE-56BC7E9D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85" y="1158438"/>
            <a:ext cx="5858433" cy="3300412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FAZER SE EU FOR GLOSADO?</a:t>
            </a:r>
            <a:endParaRPr dirty="0"/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D3319666-DE81-4E50-B784-21A493B23423}"/>
              </a:ext>
            </a:extLst>
          </p:cNvPr>
          <p:cNvSpPr txBox="1">
            <a:spLocks/>
          </p:cNvSpPr>
          <p:nvPr/>
        </p:nvSpPr>
        <p:spPr>
          <a:xfrm>
            <a:off x="6584748" y="1604025"/>
            <a:ext cx="1998096" cy="2838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NESSE MOMENTO O SISTEMA ABRE A GUIA DE RECURSO DE GLOSA REFERENTE À GUIA INFORMADA.</a:t>
            </a:r>
          </a:p>
          <a:p>
            <a:pPr marL="0" indent="0" algn="ctr">
              <a:buFont typeface="Lato"/>
              <a:buNone/>
            </a:pPr>
            <a:endParaRPr lang="pt-BR" sz="1100" b="1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PARA RECORRER À GLOSA REALIZADA DEVERÁ SER ANALISADO O MOTIVO APRESENTADO E OS CAMPOS DE OBSERVAÇÕES PREENCHIDOS NA GUIA. NELE SÃO APRESENTADAS AS INCONSISTÊNCIAS DA GUIA ORIGINAL.</a:t>
            </a:r>
            <a:endParaRPr lang="pt-BR" sz="1100" b="1" dirty="0">
              <a:solidFill>
                <a:srgbClr val="F46524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8E3C1B1-B9BD-4DE0-BB39-1AB86492BE6A}"/>
              </a:ext>
            </a:extLst>
          </p:cNvPr>
          <p:cNvSpPr/>
          <p:nvPr/>
        </p:nvSpPr>
        <p:spPr>
          <a:xfrm>
            <a:off x="2223267" y="1585256"/>
            <a:ext cx="786633" cy="167789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ABE9F29-E508-4DE5-84ED-DACBAEFBA625}"/>
              </a:ext>
            </a:extLst>
          </p:cNvPr>
          <p:cNvSpPr/>
          <p:nvPr/>
        </p:nvSpPr>
        <p:spPr>
          <a:xfrm>
            <a:off x="561156" y="1604306"/>
            <a:ext cx="419920" cy="148739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59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BBDCA4-24BB-4DD8-9BC5-7E588C08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136919"/>
            <a:ext cx="6273085" cy="3191091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FAZER SE EU FOR GLOSADO?</a:t>
            </a:r>
            <a:endParaRPr dirty="0"/>
          </a:p>
        </p:txBody>
      </p:sp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86DAD40A-9D9D-4CBA-8514-4AD00B0DDAD8}"/>
              </a:ext>
            </a:extLst>
          </p:cNvPr>
          <p:cNvSpPr txBox="1">
            <a:spLocks/>
          </p:cNvSpPr>
          <p:nvPr/>
        </p:nvSpPr>
        <p:spPr>
          <a:xfrm>
            <a:off x="5080955" y="3214296"/>
            <a:ext cx="1535908" cy="788305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DESCREVA A JUSTIFICATIVA NESTE CAMPO</a:t>
            </a:r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D3319666-DE81-4E50-B784-21A493B23423}"/>
              </a:ext>
            </a:extLst>
          </p:cNvPr>
          <p:cNvSpPr txBox="1">
            <a:spLocks/>
          </p:cNvSpPr>
          <p:nvPr/>
        </p:nvSpPr>
        <p:spPr>
          <a:xfrm>
            <a:off x="6847367" y="1489561"/>
            <a:ext cx="2125183" cy="2838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 ÚLTIMA COLUNA DA GUIA DEVERÁ SER PREENCHIDA COM A </a:t>
            </a:r>
            <a:r>
              <a:rPr lang="pt-BR" sz="1100" b="1" dirty="0">
                <a:solidFill>
                  <a:srgbClr val="F46524"/>
                </a:solidFill>
              </a:rPr>
              <a:t>JUSTIFICATIVA DO ATO</a:t>
            </a:r>
            <a:r>
              <a:rPr lang="pt-BR" sz="1100" dirty="0">
                <a:solidFill>
                  <a:srgbClr val="F46524"/>
                </a:solidFill>
              </a:rPr>
              <a:t>, AO QUAL ESTÁ SENDO RECORRIDO. 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PARA FALTA DE ASSINATURA O DENTISTA DEVERÁ IMPRIMIR A GUIA DE RECURSO E SOLICITAR QUE O BENEFICIÁRIO ASSINE NO CAMPO DE JUSTIFICATIVA DO ATO.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8E3C1B1-B9BD-4DE0-BB39-1AB86492BE6A}"/>
              </a:ext>
            </a:extLst>
          </p:cNvPr>
          <p:cNvSpPr/>
          <p:nvPr/>
        </p:nvSpPr>
        <p:spPr>
          <a:xfrm>
            <a:off x="5297022" y="1616150"/>
            <a:ext cx="1103777" cy="1008766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98BBD9A3-415B-4296-9EAB-619D2393BDFC}"/>
              </a:ext>
            </a:extLst>
          </p:cNvPr>
          <p:cNvSpPr/>
          <p:nvPr/>
        </p:nvSpPr>
        <p:spPr>
          <a:xfrm rot="10800000">
            <a:off x="658732" y="3091262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949B566-269F-4FD7-8FC5-D88AE29BE4BA}"/>
              </a:ext>
            </a:extLst>
          </p:cNvPr>
          <p:cNvSpPr/>
          <p:nvPr/>
        </p:nvSpPr>
        <p:spPr>
          <a:xfrm>
            <a:off x="353831" y="2722244"/>
            <a:ext cx="858281" cy="261838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Google Shape;73;p13">
            <a:extLst>
              <a:ext uri="{FF2B5EF4-FFF2-40B4-BE49-F238E27FC236}">
                <a16:creationId xmlns:a16="http://schemas.microsoft.com/office/drawing/2014/main" id="{27D9D62F-197C-41FB-85C9-63B40902B5EB}"/>
              </a:ext>
            </a:extLst>
          </p:cNvPr>
          <p:cNvSpPr txBox="1">
            <a:spLocks/>
          </p:cNvSpPr>
          <p:nvPr/>
        </p:nvSpPr>
        <p:spPr>
          <a:xfrm>
            <a:off x="171450" y="3438517"/>
            <a:ext cx="1535908" cy="1203464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APÓS O PREENCHIMENTO DA JUSTIFICATIVA, CLIQUE EM VALIDAR ATOS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70CB7438-0CB0-4EDB-BB2A-C0FD5AD37879}"/>
              </a:ext>
            </a:extLst>
          </p:cNvPr>
          <p:cNvSpPr/>
          <p:nvPr/>
        </p:nvSpPr>
        <p:spPr>
          <a:xfrm rot="10800000">
            <a:off x="5724671" y="2813389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571CF4-D3B3-4E16-8B9F-79CC45909451}"/>
              </a:ext>
            </a:extLst>
          </p:cNvPr>
          <p:cNvSpPr txBox="1"/>
          <p:nvPr/>
        </p:nvSpPr>
        <p:spPr>
          <a:xfrm>
            <a:off x="4246416" y="2109217"/>
            <a:ext cx="9966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1317 – SEM ASSINATURA DO ASSISTIDO</a:t>
            </a:r>
          </a:p>
        </p:txBody>
      </p:sp>
    </p:spTree>
    <p:extLst>
      <p:ext uri="{BB962C8B-B14F-4D97-AF65-F5344CB8AC3E}">
        <p14:creationId xmlns:p14="http://schemas.microsoft.com/office/powerpoint/2010/main" val="390322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49E0F36-D0D0-4FBE-AEE7-9B8A9A0B3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519" y="2188039"/>
            <a:ext cx="3127191" cy="24539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10E5CB-FFE4-407C-AD1C-A66DCDCBC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287415"/>
            <a:ext cx="5892466" cy="750351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FAZER SE EU FOR GLOSADO?</a:t>
            </a:r>
            <a:endParaRPr dirty="0"/>
          </a:p>
        </p:txBody>
      </p:sp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86DAD40A-9D9D-4CBA-8514-4AD00B0DDAD8}"/>
              </a:ext>
            </a:extLst>
          </p:cNvPr>
          <p:cNvSpPr txBox="1">
            <a:spLocks/>
          </p:cNvSpPr>
          <p:nvPr/>
        </p:nvSpPr>
        <p:spPr>
          <a:xfrm>
            <a:off x="490657" y="3301626"/>
            <a:ext cx="1535908" cy="788305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APÓS ASSINATURA DA GUIA, CONCLUIR GUIA NO SISTEMA</a:t>
            </a:r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D3319666-DE81-4E50-B784-21A493B23423}"/>
              </a:ext>
            </a:extLst>
          </p:cNvPr>
          <p:cNvSpPr txBox="1">
            <a:spLocks/>
          </p:cNvSpPr>
          <p:nvPr/>
        </p:nvSpPr>
        <p:spPr>
          <a:xfrm>
            <a:off x="6847367" y="1489561"/>
            <a:ext cx="2125183" cy="2838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APÓS ESTAR VALIDADA, A GUIA ESTARÁ LIBERADA PARA IMPRESSÃO E ASSINATURA DO CIRURGIÃO DENTISTA.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ASSINADA PELO BENEFICIÁRIO DENTRO DO CAMPO DE JUSTIFICATIVA DE ATO.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COM O STATUS VALIDADA É POSSÍVEL REALIZAR A CONCLUSÃO DA GUIA E ENTREGA NA PRODUÇÃO DO MÊS A ODONTOLIFE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98BBD9A3-415B-4296-9EAB-619D2393BDFC}"/>
              </a:ext>
            </a:extLst>
          </p:cNvPr>
          <p:cNvSpPr/>
          <p:nvPr/>
        </p:nvSpPr>
        <p:spPr>
          <a:xfrm rot="5400000">
            <a:off x="3263879" y="1248762"/>
            <a:ext cx="195915" cy="889783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949B566-269F-4FD7-8FC5-D88AE29BE4BA}"/>
              </a:ext>
            </a:extLst>
          </p:cNvPr>
          <p:cNvSpPr/>
          <p:nvPr/>
        </p:nvSpPr>
        <p:spPr>
          <a:xfrm>
            <a:off x="2241550" y="1746410"/>
            <a:ext cx="425450" cy="143350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Google Shape;73;p13">
            <a:extLst>
              <a:ext uri="{FF2B5EF4-FFF2-40B4-BE49-F238E27FC236}">
                <a16:creationId xmlns:a16="http://schemas.microsoft.com/office/drawing/2014/main" id="{27D9D62F-197C-41FB-85C9-63B40902B5EB}"/>
              </a:ext>
            </a:extLst>
          </p:cNvPr>
          <p:cNvSpPr txBox="1">
            <a:spLocks/>
          </p:cNvSpPr>
          <p:nvPr/>
        </p:nvSpPr>
        <p:spPr>
          <a:xfrm>
            <a:off x="3943698" y="1335701"/>
            <a:ext cx="2908024" cy="596588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NESSE MOMENTO O STATUS DA GUIA SERÁ ALTERADO PARA VALIDADA.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70CB7438-0CB0-4EDB-BB2A-C0FD5AD37879}"/>
              </a:ext>
            </a:extLst>
          </p:cNvPr>
          <p:cNvSpPr/>
          <p:nvPr/>
        </p:nvSpPr>
        <p:spPr>
          <a:xfrm rot="16200000">
            <a:off x="2106679" y="3572745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9E65E8-0B55-4CE3-8164-E2EE43EA2B38}"/>
              </a:ext>
            </a:extLst>
          </p:cNvPr>
          <p:cNvSpPr/>
          <p:nvPr/>
        </p:nvSpPr>
        <p:spPr>
          <a:xfrm>
            <a:off x="2397126" y="3460750"/>
            <a:ext cx="1304924" cy="400050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8A6920D-657A-4539-A870-ACD9B1A9C171}"/>
              </a:ext>
            </a:extLst>
          </p:cNvPr>
          <p:cNvSpPr/>
          <p:nvPr/>
        </p:nvSpPr>
        <p:spPr>
          <a:xfrm>
            <a:off x="3879849" y="2851150"/>
            <a:ext cx="742951" cy="609600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7E665D91-EC7C-4E0F-864E-A34B980F97AE}"/>
              </a:ext>
            </a:extLst>
          </p:cNvPr>
          <p:cNvSpPr/>
          <p:nvPr/>
        </p:nvSpPr>
        <p:spPr>
          <a:xfrm rot="5400000">
            <a:off x="4742515" y="3032916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Google Shape;73;p13">
            <a:extLst>
              <a:ext uri="{FF2B5EF4-FFF2-40B4-BE49-F238E27FC236}">
                <a16:creationId xmlns:a16="http://schemas.microsoft.com/office/drawing/2014/main" id="{5EAFDD9D-8273-4982-B783-CCF7BC5B315D}"/>
              </a:ext>
            </a:extLst>
          </p:cNvPr>
          <p:cNvSpPr txBox="1">
            <a:spLocks/>
          </p:cNvSpPr>
          <p:nvPr/>
        </p:nvSpPr>
        <p:spPr>
          <a:xfrm>
            <a:off x="5110707" y="2761797"/>
            <a:ext cx="1535908" cy="788305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DIGITE O NÚMERO DA GUIA E DÊ UM TAB NO TECLADO</a:t>
            </a:r>
          </a:p>
        </p:txBody>
      </p:sp>
    </p:spTree>
    <p:extLst>
      <p:ext uri="{BB962C8B-B14F-4D97-AF65-F5344CB8AC3E}">
        <p14:creationId xmlns:p14="http://schemas.microsoft.com/office/powerpoint/2010/main" val="238001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FAZER SE EU FOR GLOSADO?</a:t>
            </a:r>
            <a:endParaRPr dirty="0"/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D3319666-DE81-4E50-B784-21A493B23423}"/>
              </a:ext>
            </a:extLst>
          </p:cNvPr>
          <p:cNvSpPr txBox="1">
            <a:spLocks/>
          </p:cNvSpPr>
          <p:nvPr/>
        </p:nvSpPr>
        <p:spPr>
          <a:xfrm>
            <a:off x="754913" y="1573619"/>
            <a:ext cx="7857459" cy="2754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400" dirty="0">
                <a:solidFill>
                  <a:srgbClr val="F46524"/>
                </a:solidFill>
              </a:rPr>
              <a:t>O PRAZO DE VALIDADE PARA REALIZAR O RECURSO DAS GLOSAS É DE </a:t>
            </a:r>
            <a:r>
              <a:rPr lang="pt-BR" sz="1400" b="1" dirty="0">
                <a:solidFill>
                  <a:srgbClr val="F46524"/>
                </a:solidFill>
              </a:rPr>
              <a:t>30 DIAS APÓS O ACESSO AO AVISO DE CRÉDITO </a:t>
            </a:r>
            <a:r>
              <a:rPr lang="pt-BR" sz="1400" dirty="0">
                <a:solidFill>
                  <a:srgbClr val="F46524"/>
                </a:solidFill>
              </a:rPr>
              <a:t>AO QUAL A GUIA FOI GLOSADA.  </a:t>
            </a:r>
          </a:p>
          <a:p>
            <a:pPr marL="0" indent="0" algn="ctr">
              <a:buFont typeface="Lato"/>
              <a:buNone/>
            </a:pPr>
            <a:endParaRPr lang="pt-BR" sz="14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400" dirty="0">
                <a:solidFill>
                  <a:srgbClr val="F46524"/>
                </a:solidFill>
              </a:rPr>
              <a:t>A GUIA DE RECURSO DE GLOSA DEVERÁ SER </a:t>
            </a:r>
            <a:r>
              <a:rPr lang="pt-BR" sz="1400" b="0" i="0" dirty="0">
                <a:solidFill>
                  <a:srgbClr val="F46524"/>
                </a:solidFill>
                <a:effectLst/>
                <a:latin typeface="Lato" panose="020B0604020202020204" charset="0"/>
              </a:rPr>
              <a:t>CONCLUÍDA NO APP DEPOIS DE ASSINADA PELO BENEFICIÁRIO</a:t>
            </a:r>
            <a:r>
              <a:rPr lang="pt-BR" sz="1400" dirty="0">
                <a:solidFill>
                  <a:srgbClr val="F46524"/>
                </a:solidFill>
              </a:rPr>
              <a:t>.</a:t>
            </a:r>
          </a:p>
          <a:p>
            <a:pPr marL="0" indent="0" algn="ctr">
              <a:buFont typeface="Lato"/>
              <a:buNone/>
            </a:pPr>
            <a:endParaRPr lang="pt-BR" sz="1400" dirty="0">
              <a:solidFill>
                <a:srgbClr val="F46524"/>
              </a:solidFill>
            </a:endParaRPr>
          </a:p>
          <a:p>
            <a:pPr marL="0" indent="0" algn="ctr">
              <a:buNone/>
            </a:pPr>
            <a:r>
              <a:rPr lang="pt-PT" sz="1400" dirty="0">
                <a:solidFill>
                  <a:srgbClr val="F46524"/>
                </a:solidFill>
              </a:rPr>
              <a:t>SERÁ POSSÍVEL ABRIR RECURSO SOMENTE </a:t>
            </a:r>
            <a:r>
              <a:rPr lang="pt-PT" sz="1400" b="1" dirty="0">
                <a:solidFill>
                  <a:srgbClr val="F46524"/>
                </a:solidFill>
              </a:rPr>
              <a:t>1 VEZ,</a:t>
            </a:r>
            <a:r>
              <a:rPr lang="pt-PT" sz="1400" dirty="0">
                <a:solidFill>
                  <a:srgbClr val="F46524"/>
                </a:solidFill>
              </a:rPr>
              <a:t> CASO SEJA NEGADO, O MESMO </a:t>
            </a:r>
            <a:r>
              <a:rPr lang="pt-PT" sz="1400" b="1" dirty="0">
                <a:solidFill>
                  <a:srgbClr val="F46524"/>
                </a:solidFill>
              </a:rPr>
              <a:t>NÃO PODERÁ</a:t>
            </a:r>
            <a:r>
              <a:rPr lang="pt-PT" sz="1400" dirty="0">
                <a:solidFill>
                  <a:srgbClr val="F46524"/>
                </a:solidFill>
              </a:rPr>
              <a:t> ABRIR UMA RÉPLICA E SOLICITAR NOVO RECURSO.</a:t>
            </a:r>
            <a:endParaRPr lang="pt-BR" sz="14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endParaRPr lang="pt-BR" sz="14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400" dirty="0">
                <a:solidFill>
                  <a:srgbClr val="F46524"/>
                </a:solidFill>
              </a:rPr>
              <a:t>COM O STATUS VALIDADA É POSSÍVEL REALIZAR A CONCLUSÃO DA GUIA E ENTREGÁ-LA NA PRODUÇÃO DO MÊS À ODONTOLIFE POR MEIO DO APP.</a:t>
            </a:r>
          </a:p>
        </p:txBody>
      </p:sp>
    </p:spTree>
    <p:extLst>
      <p:ext uri="{BB962C8B-B14F-4D97-AF65-F5344CB8AC3E}">
        <p14:creationId xmlns:p14="http://schemas.microsoft.com/office/powerpoint/2010/main" val="154377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252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UMA GUIA BEM PREENCHIDA GERA UMA PRODUÇÃO SEM PROBLEMAS!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171575" y="3552775"/>
            <a:ext cx="7769268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PROFISSIONAL, ESTEJA ATENTO AOS CAMPOS DE PREENCHIMENTO!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89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3B90CB-7B4E-4CE5-BDC5-05AC2865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630" y="1047882"/>
            <a:ext cx="6777780" cy="3995504"/>
          </a:xfrm>
          <a:prstGeom prst="rect">
            <a:avLst/>
          </a:prstGeom>
          <a:ln>
            <a:solidFill>
              <a:srgbClr val="F46524"/>
            </a:solidFill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01519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VISUALIZAR A GUIA?</a:t>
            </a:r>
            <a:endParaRPr dirty="0"/>
          </a:p>
        </p:txBody>
      </p:sp>
      <p:sp>
        <p:nvSpPr>
          <p:cNvPr id="15" name="Google Shape;73;p13">
            <a:extLst>
              <a:ext uri="{FF2B5EF4-FFF2-40B4-BE49-F238E27FC236}">
                <a16:creationId xmlns:a16="http://schemas.microsoft.com/office/drawing/2014/main" id="{1DC60389-82DC-434A-94EF-050B31C01714}"/>
              </a:ext>
            </a:extLst>
          </p:cNvPr>
          <p:cNvSpPr txBox="1">
            <a:spLocks/>
          </p:cNvSpPr>
          <p:nvPr/>
        </p:nvSpPr>
        <p:spPr>
          <a:xfrm>
            <a:off x="98590" y="2630480"/>
            <a:ext cx="1985391" cy="830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ESTA É A GUIA DE TRATAMENTO ODONTOLIFE.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A212FA-D8D2-47A0-BC27-19AFC18DE079}"/>
              </a:ext>
            </a:extLst>
          </p:cNvPr>
          <p:cNvSpPr/>
          <p:nvPr/>
        </p:nvSpPr>
        <p:spPr>
          <a:xfrm>
            <a:off x="4838700" y="1454944"/>
            <a:ext cx="1012031" cy="159544"/>
          </a:xfrm>
          <a:prstGeom prst="rect">
            <a:avLst/>
          </a:prstGeom>
          <a:noFill/>
          <a:ln w="1905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190F26B-F303-43F3-A5FE-0684E36A5DDA}"/>
              </a:ext>
            </a:extLst>
          </p:cNvPr>
          <p:cNvSpPr/>
          <p:nvPr/>
        </p:nvSpPr>
        <p:spPr>
          <a:xfrm>
            <a:off x="7067550" y="1453674"/>
            <a:ext cx="790575" cy="167164"/>
          </a:xfrm>
          <a:prstGeom prst="rect">
            <a:avLst/>
          </a:prstGeom>
          <a:noFill/>
          <a:ln w="1905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18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3B90CB-7B4E-4CE5-BDC5-05AC28652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265"/>
          <a:stretch/>
        </p:blipFill>
        <p:spPr>
          <a:xfrm>
            <a:off x="127165" y="1869663"/>
            <a:ext cx="6777780" cy="2266845"/>
          </a:xfrm>
          <a:prstGeom prst="rect">
            <a:avLst/>
          </a:prstGeom>
          <a:ln>
            <a:solidFill>
              <a:srgbClr val="F46524"/>
            </a:solidFill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01519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VISUALIZAR A GUIA?</a:t>
            </a:r>
            <a:endParaRPr dirty="0"/>
          </a:p>
        </p:txBody>
      </p:sp>
      <p:sp>
        <p:nvSpPr>
          <p:cNvPr id="15" name="Google Shape;73;p13">
            <a:extLst>
              <a:ext uri="{FF2B5EF4-FFF2-40B4-BE49-F238E27FC236}">
                <a16:creationId xmlns:a16="http://schemas.microsoft.com/office/drawing/2014/main" id="{1DC60389-82DC-434A-94EF-050B31C01714}"/>
              </a:ext>
            </a:extLst>
          </p:cNvPr>
          <p:cNvSpPr txBox="1">
            <a:spLocks/>
          </p:cNvSpPr>
          <p:nvPr/>
        </p:nvSpPr>
        <p:spPr>
          <a:xfrm>
            <a:off x="1319736" y="4251097"/>
            <a:ext cx="1370752" cy="784860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CAMPO 32: DESCRIÇÃO DO PROCEDIMENTO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A212FA-D8D2-47A0-BC27-19AFC18DE079}"/>
              </a:ext>
            </a:extLst>
          </p:cNvPr>
          <p:cNvSpPr/>
          <p:nvPr/>
        </p:nvSpPr>
        <p:spPr>
          <a:xfrm>
            <a:off x="300950" y="3348032"/>
            <a:ext cx="6555942" cy="209556"/>
          </a:xfrm>
          <a:prstGeom prst="rect">
            <a:avLst/>
          </a:prstGeom>
          <a:noFill/>
          <a:ln w="1905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DF128C25-404D-454E-93C8-9420DA1451BF}"/>
              </a:ext>
            </a:extLst>
          </p:cNvPr>
          <p:cNvSpPr/>
          <p:nvPr/>
        </p:nvSpPr>
        <p:spPr>
          <a:xfrm rot="10800000">
            <a:off x="1894622" y="3622306"/>
            <a:ext cx="220980" cy="628790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C0978FD5-99F7-44A4-8E72-205B3765E02E}"/>
              </a:ext>
            </a:extLst>
          </p:cNvPr>
          <p:cNvSpPr/>
          <p:nvPr/>
        </p:nvSpPr>
        <p:spPr>
          <a:xfrm rot="10800000">
            <a:off x="3662080" y="3622306"/>
            <a:ext cx="220980" cy="628790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73;p13">
            <a:extLst>
              <a:ext uri="{FF2B5EF4-FFF2-40B4-BE49-F238E27FC236}">
                <a16:creationId xmlns:a16="http://schemas.microsoft.com/office/drawing/2014/main" id="{FCF6CBFD-79B1-457D-BE8E-62EF4A42E580}"/>
              </a:ext>
            </a:extLst>
          </p:cNvPr>
          <p:cNvSpPr txBox="1">
            <a:spLocks/>
          </p:cNvSpPr>
          <p:nvPr/>
        </p:nvSpPr>
        <p:spPr>
          <a:xfrm>
            <a:off x="3087193" y="4251097"/>
            <a:ext cx="1370752" cy="784860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CAMPO 36: VALOR DE US  DO PROCEDIMENTO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333EF0-FC48-4D66-ADFF-F3EB306B64E0}"/>
              </a:ext>
            </a:extLst>
          </p:cNvPr>
          <p:cNvSpPr/>
          <p:nvPr/>
        </p:nvSpPr>
        <p:spPr>
          <a:xfrm>
            <a:off x="301195" y="2476488"/>
            <a:ext cx="6555942" cy="360958"/>
          </a:xfrm>
          <a:prstGeom prst="rect">
            <a:avLst/>
          </a:prstGeom>
          <a:noFill/>
          <a:ln w="1905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DAF6065E-D5C3-4421-AE8A-BD8BB37FF040}"/>
              </a:ext>
            </a:extLst>
          </p:cNvPr>
          <p:cNvSpPr/>
          <p:nvPr/>
        </p:nvSpPr>
        <p:spPr>
          <a:xfrm rot="5400000">
            <a:off x="7201913" y="2342572"/>
            <a:ext cx="220980" cy="628790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2167F905-1D50-407A-A17D-DDE7477BC3AE}"/>
              </a:ext>
            </a:extLst>
          </p:cNvPr>
          <p:cNvSpPr txBox="1">
            <a:spLocks/>
          </p:cNvSpPr>
          <p:nvPr/>
        </p:nvSpPr>
        <p:spPr>
          <a:xfrm>
            <a:off x="7722283" y="2372067"/>
            <a:ext cx="1370752" cy="569800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DADOS DO BENEFICIÁRIO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4BC77C6-E72D-47C7-874F-B647096640BB}"/>
              </a:ext>
            </a:extLst>
          </p:cNvPr>
          <p:cNvSpPr/>
          <p:nvPr/>
        </p:nvSpPr>
        <p:spPr>
          <a:xfrm>
            <a:off x="2700013" y="2271250"/>
            <a:ext cx="1012031" cy="159544"/>
          </a:xfrm>
          <a:prstGeom prst="rect">
            <a:avLst/>
          </a:prstGeom>
          <a:noFill/>
          <a:ln w="1905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F4BD817-D0EF-4D15-8B88-CD86281CA214}"/>
              </a:ext>
            </a:extLst>
          </p:cNvPr>
          <p:cNvSpPr/>
          <p:nvPr/>
        </p:nvSpPr>
        <p:spPr>
          <a:xfrm>
            <a:off x="4928863" y="2269980"/>
            <a:ext cx="790575" cy="167164"/>
          </a:xfrm>
          <a:prstGeom prst="rect">
            <a:avLst/>
          </a:prstGeom>
          <a:noFill/>
          <a:ln w="1905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Google Shape;73;p13">
            <a:extLst>
              <a:ext uri="{FF2B5EF4-FFF2-40B4-BE49-F238E27FC236}">
                <a16:creationId xmlns:a16="http://schemas.microsoft.com/office/drawing/2014/main" id="{1FAA5843-9921-4F0A-924E-D3E077BD4568}"/>
              </a:ext>
            </a:extLst>
          </p:cNvPr>
          <p:cNvSpPr txBox="1">
            <a:spLocks/>
          </p:cNvSpPr>
          <p:nvPr/>
        </p:nvSpPr>
        <p:spPr>
          <a:xfrm>
            <a:off x="962024" y="1069182"/>
            <a:ext cx="3343275" cy="714394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QUANDO A GUIA ESTÁ LIBERADA PARA EFETUAR O PROCEDIMENTO,  O STATUS DELA IRÁ  CONSTAR AUTORIZADO NO </a:t>
            </a:r>
            <a:r>
              <a:rPr lang="pt-BR" sz="1100" b="1" dirty="0">
                <a:solidFill>
                  <a:srgbClr val="F46524"/>
                </a:solidFill>
              </a:rPr>
              <a:t>CAMPO 5</a:t>
            </a:r>
            <a:r>
              <a:rPr lang="pt-BR" sz="1100" dirty="0">
                <a:solidFill>
                  <a:srgbClr val="F46524"/>
                </a:solidFill>
              </a:rPr>
              <a:t>.</a:t>
            </a:r>
          </a:p>
        </p:txBody>
      </p:sp>
      <p:sp>
        <p:nvSpPr>
          <p:cNvPr id="18" name="Google Shape;73;p13">
            <a:extLst>
              <a:ext uri="{FF2B5EF4-FFF2-40B4-BE49-F238E27FC236}">
                <a16:creationId xmlns:a16="http://schemas.microsoft.com/office/drawing/2014/main" id="{19129573-788A-4B52-B753-53E7E8C5C18D}"/>
              </a:ext>
            </a:extLst>
          </p:cNvPr>
          <p:cNvSpPr txBox="1">
            <a:spLocks/>
          </p:cNvSpPr>
          <p:nvPr/>
        </p:nvSpPr>
        <p:spPr>
          <a:xfrm>
            <a:off x="4572000" y="1065020"/>
            <a:ext cx="2740403" cy="588114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NO </a:t>
            </a:r>
            <a:r>
              <a:rPr lang="pt-BR" sz="1100" b="1" dirty="0">
                <a:solidFill>
                  <a:srgbClr val="F46524"/>
                </a:solidFill>
              </a:rPr>
              <a:t>CAMPO 7</a:t>
            </a:r>
            <a:r>
              <a:rPr lang="pt-BR" sz="1100" dirty="0">
                <a:solidFill>
                  <a:srgbClr val="F46524"/>
                </a:solidFill>
              </a:rPr>
              <a:t>, VEREMOS A VALIDADE QUE ESTA GUIA POSSUI. 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9BCB43DA-5ADA-4BBC-8934-206A4CDB97D3}"/>
              </a:ext>
            </a:extLst>
          </p:cNvPr>
          <p:cNvSpPr/>
          <p:nvPr/>
        </p:nvSpPr>
        <p:spPr>
          <a:xfrm>
            <a:off x="3095538" y="1931053"/>
            <a:ext cx="220980" cy="297153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9FD783F4-ED5E-4A40-9806-37BFA820D600}"/>
              </a:ext>
            </a:extLst>
          </p:cNvPr>
          <p:cNvSpPr/>
          <p:nvPr/>
        </p:nvSpPr>
        <p:spPr>
          <a:xfrm>
            <a:off x="5213660" y="1739222"/>
            <a:ext cx="220980" cy="455500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60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2C4DE20-F383-422D-85A9-0744BB0F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" y="1075007"/>
            <a:ext cx="6777780" cy="3995504"/>
          </a:xfrm>
          <a:prstGeom prst="rect">
            <a:avLst/>
          </a:prstGeom>
          <a:ln>
            <a:solidFill>
              <a:srgbClr val="F46524"/>
            </a:solidFill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01519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PREENCHER A GUIA?</a:t>
            </a:r>
            <a:endParaRPr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A212FA-D8D2-47A0-BC27-19AFC18DE079}"/>
              </a:ext>
            </a:extLst>
          </p:cNvPr>
          <p:cNvSpPr/>
          <p:nvPr/>
        </p:nvSpPr>
        <p:spPr>
          <a:xfrm>
            <a:off x="5416550" y="2528882"/>
            <a:ext cx="1402242" cy="246068"/>
          </a:xfrm>
          <a:prstGeom prst="rect">
            <a:avLst/>
          </a:prstGeom>
          <a:noFill/>
          <a:ln w="1905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Google Shape;73;p13">
            <a:extLst>
              <a:ext uri="{FF2B5EF4-FFF2-40B4-BE49-F238E27FC236}">
                <a16:creationId xmlns:a16="http://schemas.microsoft.com/office/drawing/2014/main" id="{FCF6CBFD-79B1-457D-BE8E-62EF4A42E580}"/>
              </a:ext>
            </a:extLst>
          </p:cNvPr>
          <p:cNvSpPr txBox="1">
            <a:spLocks/>
          </p:cNvSpPr>
          <p:nvPr/>
        </p:nvSpPr>
        <p:spPr>
          <a:xfrm>
            <a:off x="7211867" y="1136919"/>
            <a:ext cx="1509983" cy="354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ESSA ASSINATURA DEVERÁ SER COLOCADA NA </a:t>
            </a:r>
            <a:r>
              <a:rPr lang="pt-BR" sz="1100" b="1" dirty="0">
                <a:solidFill>
                  <a:srgbClr val="F46524"/>
                </a:solidFill>
              </a:rPr>
              <a:t>DATA EM QUE O PROCEDIMENTO FOR EFETUADO</a:t>
            </a:r>
            <a:r>
              <a:rPr lang="pt-BR" sz="1100" dirty="0">
                <a:solidFill>
                  <a:srgbClr val="F46524"/>
                </a:solidFill>
              </a:rPr>
              <a:t>.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 GUIA </a:t>
            </a:r>
            <a:r>
              <a:rPr lang="pt-BR" sz="1100" b="1" dirty="0">
                <a:solidFill>
                  <a:srgbClr val="F46524"/>
                </a:solidFill>
              </a:rPr>
              <a:t>NÃO</a:t>
            </a:r>
            <a:r>
              <a:rPr lang="pt-BR" sz="1100" dirty="0">
                <a:solidFill>
                  <a:srgbClr val="F46524"/>
                </a:solidFill>
              </a:rPr>
              <a:t> DEVERÁ SER ENVIADA SEM ESSAS ASSINATURAS, CASO CONTRÁRIO, ESTA GUIA SERÁ </a:t>
            </a:r>
            <a:r>
              <a:rPr lang="pt-BR" sz="1100" b="1" dirty="0">
                <a:solidFill>
                  <a:srgbClr val="F46524"/>
                </a:solidFill>
              </a:rPr>
              <a:t>GLOSADA </a:t>
            </a:r>
            <a:r>
              <a:rPr lang="pt-BR" sz="1100" dirty="0">
                <a:solidFill>
                  <a:srgbClr val="F46524"/>
                </a:solidFill>
              </a:rPr>
              <a:t>NO ENVIO DA PRODUÇÃO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DAF6065E-D5C3-4421-AE8A-BD8BB37FF040}"/>
              </a:ext>
            </a:extLst>
          </p:cNvPr>
          <p:cNvSpPr/>
          <p:nvPr/>
        </p:nvSpPr>
        <p:spPr>
          <a:xfrm rot="10800000">
            <a:off x="6007179" y="2854134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2167F905-1D50-407A-A17D-DDE7477BC3AE}"/>
              </a:ext>
            </a:extLst>
          </p:cNvPr>
          <p:cNvSpPr txBox="1">
            <a:spLocks/>
          </p:cNvSpPr>
          <p:nvPr/>
        </p:nvSpPr>
        <p:spPr>
          <a:xfrm>
            <a:off x="5396837" y="3195626"/>
            <a:ext cx="1370752" cy="1109674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CAMPOS 40 E 42:</a:t>
            </a:r>
          </a:p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DEVEM SER ASSINADOS E DATADOS PELO BENEFICIÁRIO</a:t>
            </a:r>
          </a:p>
        </p:txBody>
      </p:sp>
    </p:spTree>
    <p:extLst>
      <p:ext uri="{BB962C8B-B14F-4D97-AF65-F5344CB8AC3E}">
        <p14:creationId xmlns:p14="http://schemas.microsoft.com/office/powerpoint/2010/main" val="314837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2C4DE20-F383-422D-85A9-0744BB0F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" y="1075007"/>
            <a:ext cx="6777780" cy="3995504"/>
          </a:xfrm>
          <a:prstGeom prst="rect">
            <a:avLst/>
          </a:prstGeom>
          <a:ln>
            <a:solidFill>
              <a:srgbClr val="F46524"/>
            </a:solidFill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01519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PREENCHER A GUIA?</a:t>
            </a:r>
            <a:endParaRPr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A212FA-D8D2-47A0-BC27-19AFC18DE079}"/>
              </a:ext>
            </a:extLst>
          </p:cNvPr>
          <p:cNvSpPr/>
          <p:nvPr/>
        </p:nvSpPr>
        <p:spPr>
          <a:xfrm>
            <a:off x="279400" y="4686127"/>
            <a:ext cx="3067050" cy="177974"/>
          </a:xfrm>
          <a:prstGeom prst="rect">
            <a:avLst/>
          </a:prstGeom>
          <a:noFill/>
          <a:ln w="1270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Google Shape;73;p13">
            <a:extLst>
              <a:ext uri="{FF2B5EF4-FFF2-40B4-BE49-F238E27FC236}">
                <a16:creationId xmlns:a16="http://schemas.microsoft.com/office/drawing/2014/main" id="{FCF6CBFD-79B1-457D-BE8E-62EF4A42E580}"/>
              </a:ext>
            </a:extLst>
          </p:cNvPr>
          <p:cNvSpPr txBox="1">
            <a:spLocks/>
          </p:cNvSpPr>
          <p:nvPr/>
        </p:nvSpPr>
        <p:spPr>
          <a:xfrm>
            <a:off x="7211867" y="2172733"/>
            <a:ext cx="1509983" cy="1800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AS ASSINATURAS E DATAS EXPRESSAS NA GUIA SÃO </a:t>
            </a:r>
            <a:r>
              <a:rPr lang="pt-BR" sz="1100" b="1" dirty="0">
                <a:solidFill>
                  <a:srgbClr val="F46524"/>
                </a:solidFill>
              </a:rPr>
              <a:t>IMPORTANTES </a:t>
            </a:r>
            <a:r>
              <a:rPr lang="pt-BR" sz="1100" dirty="0">
                <a:solidFill>
                  <a:srgbClr val="F46524"/>
                </a:solidFill>
              </a:rPr>
              <a:t>PARA QUE A PRODUÇÃO DO PROFISSIONAL NÃO SEJA AFETADA. 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DAF6065E-D5C3-4421-AE8A-BD8BB37FF040}"/>
              </a:ext>
            </a:extLst>
          </p:cNvPr>
          <p:cNvSpPr/>
          <p:nvPr/>
        </p:nvSpPr>
        <p:spPr>
          <a:xfrm>
            <a:off x="1688686" y="4356683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2167F905-1D50-407A-A17D-DDE7477BC3AE}"/>
              </a:ext>
            </a:extLst>
          </p:cNvPr>
          <p:cNvSpPr txBox="1">
            <a:spLocks/>
          </p:cNvSpPr>
          <p:nvPr/>
        </p:nvSpPr>
        <p:spPr>
          <a:xfrm>
            <a:off x="666750" y="3341557"/>
            <a:ext cx="2083433" cy="931750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CAMPOS 50 E 51:</a:t>
            </a:r>
          </a:p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DEVERÃO SER ASSINADOS, CARIMBADOS E DATADOS PELO CIRURGIÃO-DENTISTA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8C21DC-86E5-4843-B6A6-77099E526ADF}"/>
              </a:ext>
            </a:extLst>
          </p:cNvPr>
          <p:cNvSpPr/>
          <p:nvPr/>
        </p:nvSpPr>
        <p:spPr>
          <a:xfrm>
            <a:off x="3368675" y="4686127"/>
            <a:ext cx="1524000" cy="177974"/>
          </a:xfrm>
          <a:prstGeom prst="rect">
            <a:avLst/>
          </a:prstGeom>
          <a:noFill/>
          <a:ln w="12700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3E6A7796-B23F-4B77-A7C3-EAB660826FDC}"/>
              </a:ext>
            </a:extLst>
          </p:cNvPr>
          <p:cNvSpPr/>
          <p:nvPr/>
        </p:nvSpPr>
        <p:spPr>
          <a:xfrm>
            <a:off x="3831178" y="4356683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Google Shape;73;p13">
            <a:extLst>
              <a:ext uri="{FF2B5EF4-FFF2-40B4-BE49-F238E27FC236}">
                <a16:creationId xmlns:a16="http://schemas.microsoft.com/office/drawing/2014/main" id="{B1505E99-C23A-4AC1-9C73-F793BBBB2D7B}"/>
              </a:ext>
            </a:extLst>
          </p:cNvPr>
          <p:cNvSpPr txBox="1">
            <a:spLocks/>
          </p:cNvSpPr>
          <p:nvPr/>
        </p:nvSpPr>
        <p:spPr>
          <a:xfrm>
            <a:off x="3018156" y="3341557"/>
            <a:ext cx="1972944" cy="931750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CAMPOS 52:</a:t>
            </a:r>
          </a:p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DEVERÃO SER ASSINADOS E DATADOS PELO BENEFICIÁRIO</a:t>
            </a:r>
          </a:p>
        </p:txBody>
      </p:sp>
    </p:spTree>
    <p:extLst>
      <p:ext uri="{BB962C8B-B14F-4D97-AF65-F5344CB8AC3E}">
        <p14:creationId xmlns:p14="http://schemas.microsoft.com/office/powerpoint/2010/main" val="125794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POR QUE MINHA GUIA PODE SER GLOSADA?</a:t>
            </a:r>
            <a:endParaRPr dirty="0"/>
          </a:p>
        </p:txBody>
      </p:sp>
      <p:sp>
        <p:nvSpPr>
          <p:cNvPr id="8" name="Google Shape;73;p13">
            <a:extLst>
              <a:ext uri="{FF2B5EF4-FFF2-40B4-BE49-F238E27FC236}">
                <a16:creationId xmlns:a16="http://schemas.microsoft.com/office/drawing/2014/main" id="{FCF6CBFD-79B1-457D-BE8E-62EF4A42E580}"/>
              </a:ext>
            </a:extLst>
          </p:cNvPr>
          <p:cNvSpPr txBox="1">
            <a:spLocks/>
          </p:cNvSpPr>
          <p:nvPr/>
        </p:nvSpPr>
        <p:spPr>
          <a:xfrm>
            <a:off x="6935421" y="2045104"/>
            <a:ext cx="1509983" cy="1800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SE NÃO FOR PREENCHIDA CORRETAMENTE, A </a:t>
            </a:r>
            <a:r>
              <a:rPr lang="pt-BR" sz="1100">
                <a:solidFill>
                  <a:srgbClr val="F46524"/>
                </a:solidFill>
              </a:rPr>
              <a:t>GUIA PODERÁ </a:t>
            </a:r>
            <a:r>
              <a:rPr lang="pt-BR" sz="1100" dirty="0">
                <a:solidFill>
                  <a:srgbClr val="F46524"/>
                </a:solidFill>
              </a:rPr>
              <a:t>SER GLOSADA POR ESTES MOTIVOS.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7E2F857-9CA7-4A51-87B5-9D91161D5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96872"/>
              </p:ext>
            </p:extLst>
          </p:nvPr>
        </p:nvGraphicFramePr>
        <p:xfrm>
          <a:off x="524539" y="1459230"/>
          <a:ext cx="6096000" cy="2677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4745">
                  <a:extLst>
                    <a:ext uri="{9D8B030D-6E8A-4147-A177-3AD203B41FA5}">
                      <a16:colId xmlns:a16="http://schemas.microsoft.com/office/drawing/2014/main" val="106994103"/>
                    </a:ext>
                  </a:extLst>
                </a:gridCol>
                <a:gridCol w="4111255">
                  <a:extLst>
                    <a:ext uri="{9D8B030D-6E8A-4147-A177-3AD203B41FA5}">
                      <a16:colId xmlns:a16="http://schemas.microsoft.com/office/drawing/2014/main" val="576292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CÓDIGO DE GLOSA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1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1008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Assinatura divergente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3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1010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Assinatura do Titular/responsável inexistente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7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1211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Assinatura/ Carimbo do credenciado inexistente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2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Guia sem assinatura e/ou carimbo do credenciado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53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Guia sem data do atendimento 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56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Guia sem assinatura do assistido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8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0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POR QUE MINHA GUIA PODE SER GLOSADA?</a:t>
            </a:r>
            <a:endParaRPr dirty="0"/>
          </a:p>
        </p:txBody>
      </p:sp>
      <p:sp>
        <p:nvSpPr>
          <p:cNvPr id="8" name="Google Shape;73;p13">
            <a:extLst>
              <a:ext uri="{FF2B5EF4-FFF2-40B4-BE49-F238E27FC236}">
                <a16:creationId xmlns:a16="http://schemas.microsoft.com/office/drawing/2014/main" id="{FCF6CBFD-79B1-457D-BE8E-62EF4A42E580}"/>
              </a:ext>
            </a:extLst>
          </p:cNvPr>
          <p:cNvSpPr txBox="1">
            <a:spLocks/>
          </p:cNvSpPr>
          <p:nvPr/>
        </p:nvSpPr>
        <p:spPr>
          <a:xfrm>
            <a:off x="5819001" y="1671724"/>
            <a:ext cx="2591351" cy="2251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EM CASO DE GLOSA POR FALTA DE ASSINATURA,  O DENTISTA DEVERÁ ABRIR A GUIA DE RECURSO, IMPRIMI-LA E SOLICITAR QUE O BENEFICIÁRIO ASSINE NO CAMPO DE JUSTIFICATIVA.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7E2F857-9CA7-4A51-87B5-9D91161D5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98276"/>
              </p:ext>
            </p:extLst>
          </p:nvPr>
        </p:nvGraphicFramePr>
        <p:xfrm>
          <a:off x="194931" y="1512393"/>
          <a:ext cx="5238306" cy="297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4991">
                  <a:extLst>
                    <a:ext uri="{9D8B030D-6E8A-4147-A177-3AD203B41FA5}">
                      <a16:colId xmlns:a16="http://schemas.microsoft.com/office/drawing/2014/main" val="106994103"/>
                    </a:ext>
                  </a:extLst>
                </a:gridCol>
                <a:gridCol w="3903315">
                  <a:extLst>
                    <a:ext uri="{9D8B030D-6E8A-4147-A177-3AD203B41FA5}">
                      <a16:colId xmlns:a16="http://schemas.microsoft.com/office/drawing/2014/main" val="576292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CÓDIGO DE GLOSA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1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1008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Assinatura divergente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3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1010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Assinatura do Titular/responsável inexistente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7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1211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Assinatura/ Carimbo do credenciado inexistente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2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Guia sem assinatura e/ou carimbo do credenciado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53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Guia sem data do atendimento 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56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Guia sem assinatura do assistido</a:t>
                      </a:r>
                      <a:endParaRPr lang="pt-BR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8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13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FAZER SE EU FOR GLOSADO?</a:t>
            </a:r>
            <a:endParaRPr dirty="0"/>
          </a:p>
        </p:txBody>
      </p:sp>
      <p:sp>
        <p:nvSpPr>
          <p:cNvPr id="8" name="Google Shape;73;p13">
            <a:extLst>
              <a:ext uri="{FF2B5EF4-FFF2-40B4-BE49-F238E27FC236}">
                <a16:creationId xmlns:a16="http://schemas.microsoft.com/office/drawing/2014/main" id="{FCF6CBFD-79B1-457D-BE8E-62EF4A42E580}"/>
              </a:ext>
            </a:extLst>
          </p:cNvPr>
          <p:cNvSpPr txBox="1">
            <a:spLocks/>
          </p:cNvSpPr>
          <p:nvPr/>
        </p:nvSpPr>
        <p:spPr>
          <a:xfrm>
            <a:off x="7211867" y="1457325"/>
            <a:ext cx="1509983" cy="2914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AO GERAR O </a:t>
            </a:r>
            <a:r>
              <a:rPr lang="pt-BR" sz="1100" b="1" dirty="0">
                <a:solidFill>
                  <a:srgbClr val="F46524"/>
                </a:solidFill>
              </a:rPr>
              <a:t>AVISO DE CRÉDITO</a:t>
            </a:r>
            <a:r>
              <a:rPr lang="pt-BR" sz="1100" dirty="0">
                <a:solidFill>
                  <a:srgbClr val="F46524"/>
                </a:solidFill>
              </a:rPr>
              <a:t> DOS PAGAMENTOS RELACIONADOS AO MÊS DESEJADO, SERÁ CRIADA A COLUNA DE </a:t>
            </a:r>
            <a:r>
              <a:rPr lang="pt-BR" sz="1100" b="1" dirty="0">
                <a:solidFill>
                  <a:srgbClr val="F46524"/>
                </a:solidFill>
              </a:rPr>
              <a:t>GLOSA</a:t>
            </a:r>
            <a:r>
              <a:rPr lang="pt-BR" sz="1100" dirty="0">
                <a:solidFill>
                  <a:srgbClr val="F46524"/>
                </a:solidFill>
              </a:rPr>
              <a:t>, QUE TRARÁ OS VALORES EM REAIS DAS GLOSAS REALIZADAS NA GUIA DE TRATAMENTO.</a:t>
            </a:r>
          </a:p>
          <a:p>
            <a:pPr marL="0" indent="0" algn="ctr">
              <a:buFont typeface="Lato"/>
              <a:buNone/>
            </a:pPr>
            <a:endParaRPr lang="pt-BR" sz="1100" dirty="0">
              <a:solidFill>
                <a:srgbClr val="F46524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2C08E9-2260-48DB-AE32-2A2C2C47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329347"/>
            <a:ext cx="6783572" cy="1142429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F2DD7E34-B331-4ACF-B819-A5450C4AB889}"/>
              </a:ext>
            </a:extLst>
          </p:cNvPr>
          <p:cNvSpPr/>
          <p:nvPr/>
        </p:nvSpPr>
        <p:spPr>
          <a:xfrm>
            <a:off x="5000760" y="2053202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86DAD40A-9D9D-4CBA-8514-4AD00B0DDAD8}"/>
              </a:ext>
            </a:extLst>
          </p:cNvPr>
          <p:cNvSpPr txBox="1">
            <a:spLocks/>
          </p:cNvSpPr>
          <p:nvPr/>
        </p:nvSpPr>
        <p:spPr>
          <a:xfrm>
            <a:off x="4357044" y="1542562"/>
            <a:ext cx="1535908" cy="381141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COLUNA DE GLOSA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F214B3-6027-4300-BF50-0FFBDC4FEDB3}"/>
              </a:ext>
            </a:extLst>
          </p:cNvPr>
          <p:cNvSpPr/>
          <p:nvPr/>
        </p:nvSpPr>
        <p:spPr>
          <a:xfrm>
            <a:off x="4447692" y="2503703"/>
            <a:ext cx="872021" cy="896721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898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CA8038E-EB2E-4261-A5B2-94FEDA4E6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11" y="1489562"/>
            <a:ext cx="6777196" cy="2838449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79400" y="501519"/>
            <a:ext cx="844245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FAZER SE EU FOR GLOSADO?</a:t>
            </a:r>
            <a:endParaRPr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F2DD7E34-B331-4ACF-B819-A5450C4AB889}"/>
              </a:ext>
            </a:extLst>
          </p:cNvPr>
          <p:cNvSpPr/>
          <p:nvPr/>
        </p:nvSpPr>
        <p:spPr>
          <a:xfrm rot="10800000">
            <a:off x="3565970" y="4204977"/>
            <a:ext cx="248477" cy="246068"/>
          </a:xfrm>
          <a:prstGeom prst="downArrow">
            <a:avLst/>
          </a:prstGeom>
          <a:solidFill>
            <a:srgbClr val="F46524"/>
          </a:solidFill>
          <a:ln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86DAD40A-9D9D-4CBA-8514-4AD00B0DDAD8}"/>
              </a:ext>
            </a:extLst>
          </p:cNvPr>
          <p:cNvSpPr txBox="1">
            <a:spLocks/>
          </p:cNvSpPr>
          <p:nvPr/>
        </p:nvSpPr>
        <p:spPr>
          <a:xfrm>
            <a:off x="2870078" y="4655314"/>
            <a:ext cx="1535908" cy="381141"/>
          </a:xfrm>
          <a:prstGeom prst="rect">
            <a:avLst/>
          </a:prstGeom>
          <a:solidFill>
            <a:schemeClr val="bg1"/>
          </a:solidFill>
          <a:ln>
            <a:solidFill>
              <a:srgbClr val="F46524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b="1" dirty="0">
                <a:solidFill>
                  <a:srgbClr val="F46524"/>
                </a:solidFill>
              </a:rPr>
              <a:t>GUIAS GLOSADAS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F214B3-6027-4300-BF50-0FFBDC4FEDB3}"/>
              </a:ext>
            </a:extLst>
          </p:cNvPr>
          <p:cNvSpPr/>
          <p:nvPr/>
        </p:nvSpPr>
        <p:spPr>
          <a:xfrm>
            <a:off x="427590" y="3352802"/>
            <a:ext cx="6420885" cy="757717"/>
          </a:xfrm>
          <a:prstGeom prst="rect">
            <a:avLst/>
          </a:prstGeom>
          <a:noFill/>
          <a:ln w="28575">
            <a:solidFill>
              <a:srgbClr val="F46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id="{D3319666-DE81-4E50-B784-21A493B23423}"/>
              </a:ext>
            </a:extLst>
          </p:cNvPr>
          <p:cNvSpPr txBox="1">
            <a:spLocks/>
          </p:cNvSpPr>
          <p:nvPr/>
        </p:nvSpPr>
        <p:spPr>
          <a:xfrm>
            <a:off x="6974454" y="1489561"/>
            <a:ext cx="1998096" cy="2838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pt-BR" sz="1100" dirty="0">
                <a:solidFill>
                  <a:srgbClr val="F46524"/>
                </a:solidFill>
              </a:rPr>
              <a:t>NO FINAL DO </a:t>
            </a:r>
            <a:r>
              <a:rPr lang="pt-BR" sz="1100" b="1" dirty="0">
                <a:solidFill>
                  <a:srgbClr val="F46524"/>
                </a:solidFill>
              </a:rPr>
              <a:t>AVISO DE CRÉDITO </a:t>
            </a:r>
            <a:r>
              <a:rPr lang="pt-BR" sz="1100" dirty="0">
                <a:solidFill>
                  <a:srgbClr val="F46524"/>
                </a:solidFill>
              </a:rPr>
              <a:t>SÃO APRESENTADAS AS </a:t>
            </a:r>
            <a:r>
              <a:rPr lang="pt-BR" sz="1100" b="1" dirty="0">
                <a:solidFill>
                  <a:srgbClr val="F46524"/>
                </a:solidFill>
              </a:rPr>
              <a:t>GUIAS GLOSADAS</a:t>
            </a:r>
            <a:r>
              <a:rPr lang="pt-BR" sz="1100" dirty="0">
                <a:solidFill>
                  <a:srgbClr val="F46524"/>
                </a:solidFill>
              </a:rPr>
              <a:t>. NESSA RELAÇÃO PODERÃO SER VISUALIZADOS OS </a:t>
            </a:r>
            <a:r>
              <a:rPr lang="pt-BR" sz="1100" b="1" dirty="0">
                <a:solidFill>
                  <a:srgbClr val="F46524"/>
                </a:solidFill>
              </a:rPr>
              <a:t>DADOS</a:t>
            </a:r>
            <a:r>
              <a:rPr lang="pt-BR" sz="1100" dirty="0">
                <a:solidFill>
                  <a:srgbClr val="F46524"/>
                </a:solidFill>
              </a:rPr>
              <a:t> DA GUIA E O </a:t>
            </a:r>
            <a:r>
              <a:rPr lang="pt-BR" sz="1100" b="1" dirty="0">
                <a:solidFill>
                  <a:srgbClr val="F46524"/>
                </a:solidFill>
              </a:rPr>
              <a:t>MOTIVO</a:t>
            </a:r>
            <a:r>
              <a:rPr lang="pt-BR" sz="1100" dirty="0">
                <a:solidFill>
                  <a:srgbClr val="F46524"/>
                </a:solidFill>
              </a:rPr>
              <a:t> DA GLOSA REALIZADA. PARA SABER DETALHADAMENTE O MOTIVO DA GLOSA, ACESSAR A GUIA CITADA E ENTRAR NO CAMPO OBSERVAÇÕES GERAIS E/OU CLÍNICAS.</a:t>
            </a:r>
          </a:p>
        </p:txBody>
      </p:sp>
    </p:spTree>
    <p:extLst>
      <p:ext uri="{BB962C8B-B14F-4D97-AF65-F5344CB8AC3E}">
        <p14:creationId xmlns:p14="http://schemas.microsoft.com/office/powerpoint/2010/main" val="372482152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829</Words>
  <Application>Microsoft Office PowerPoint</Application>
  <PresentationFormat>Apresentação na tela (16:9)</PresentationFormat>
  <Paragraphs>97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Raleway</vt:lpstr>
      <vt:lpstr>Arial</vt:lpstr>
      <vt:lpstr>Lato</vt:lpstr>
      <vt:lpstr>Courier New</vt:lpstr>
      <vt:lpstr>Swiss</vt:lpstr>
      <vt:lpstr>COMO PREENCHER A GUIA DE TRATAMENTO?</vt:lpstr>
      <vt:lpstr>COMO VISUALIZAR A GUIA?</vt:lpstr>
      <vt:lpstr>COMO VISUALIZAR A GUIA?</vt:lpstr>
      <vt:lpstr>COMO PREENCHER A GUIA?</vt:lpstr>
      <vt:lpstr>COMO PREENCHER A GUIA?</vt:lpstr>
      <vt:lpstr>POR QUE MINHA GUIA PODE SER GLOSADA?</vt:lpstr>
      <vt:lpstr>POR QUE MINHA GUIA PODE SER GLOSADA?</vt:lpstr>
      <vt:lpstr>O QUE FAZER SE EU FOR GLOSADO?</vt:lpstr>
      <vt:lpstr>O QUE FAZER SE EU FOR GLOSADO?</vt:lpstr>
      <vt:lpstr>O QUE FAZER SE EU FOR GLOSADO?</vt:lpstr>
      <vt:lpstr>O QUE FAZER SE EU FOR GLOSADO?</vt:lpstr>
      <vt:lpstr>O QUE FAZER SE EU FOR GLOSADO?</vt:lpstr>
      <vt:lpstr>O QUE FAZER SE EU FOR GLOSADO?</vt:lpstr>
      <vt:lpstr>O QUE FAZER SE EU FOR GLOSADO?</vt:lpstr>
      <vt:lpstr>UMA GUIA BEM PREENCHIDA GERA UMA PRODUÇÃO SEM PROBLEMAS!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DE LANÇAMENTO DE EVENTO</dc:title>
  <cp:lastModifiedBy>Rodrigo Freitas</cp:lastModifiedBy>
  <cp:revision>34</cp:revision>
  <dcterms:modified xsi:type="dcterms:W3CDTF">2021-10-08T18:05:06Z</dcterms:modified>
</cp:coreProperties>
</file>